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91" r:id="rId3"/>
    <p:sldId id="303" r:id="rId4"/>
    <p:sldId id="294" r:id="rId5"/>
    <p:sldId id="292" r:id="rId6"/>
    <p:sldId id="259" r:id="rId7"/>
    <p:sldId id="301" r:id="rId8"/>
    <p:sldId id="302" r:id="rId9"/>
    <p:sldId id="296" r:id="rId10"/>
    <p:sldId id="304" r:id="rId11"/>
    <p:sldId id="298" r:id="rId12"/>
    <p:sldId id="290" r:id="rId13"/>
    <p:sldId id="297" r:id="rId14"/>
    <p:sldId id="295" r:id="rId15"/>
    <p:sldId id="29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tamaran" panose="020B0604020202020204" charset="0"/>
      <p:regular r:id="rId22"/>
      <p:bold r:id="rId23"/>
    </p:embeddedFont>
    <p:embeddedFont>
      <p:font typeface="Catamaran Thin" panose="020B0604020202020204" charset="0"/>
      <p:regular r:id="rId24"/>
      <p:bold r:id="rId25"/>
    </p:embeddedFont>
    <p:embeddedFont>
      <p:font typeface="Montserrat" panose="020005050000000200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01" autoAdjust="0"/>
  </p:normalViewPr>
  <p:slideViewPr>
    <p:cSldViewPr snapToGrid="0">
      <p:cViewPr varScale="1">
        <p:scale>
          <a:sx n="149" d="100"/>
          <a:sy n="149" d="100"/>
        </p:scale>
        <p:origin x="1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s://laboratory.stellar.org/#account-creator?network=tes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hyperlink" Target="https://emn178.github.io/online-tools/sha256.html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S9JGmA5_unY?start=38&amp;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 rotWithShape="1">
          <a:blip r:embed="rId3"/>
          <a:srcRect l="36093" t="20263" r="15831"/>
          <a:stretch/>
        </p:blipFill>
        <p:spPr>
          <a:xfrm>
            <a:off x="5403273" y="-96446"/>
            <a:ext cx="3538881" cy="3668399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289726" y="3107025"/>
            <a:ext cx="6123863" cy="17344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0" dirty="0">
                <a:latin typeface="Montserrat" panose="02000505000000020004" pitchFamily="2" charset="0"/>
              </a:rPr>
              <a:t>Cryptography Fundamentals</a:t>
            </a:r>
            <a:endParaRPr sz="6400" b="0" dirty="0">
              <a:latin typeface="Montserrat" panose="0200050500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-RW - Wikipedia">
            <a:extLst>
              <a:ext uri="{FF2B5EF4-FFF2-40B4-BE49-F238E27FC236}">
                <a16:creationId xmlns:a16="http://schemas.microsoft.com/office/drawing/2014/main" id="{9A4EA139-CF2C-4D26-8D2D-C589B54BF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918" y="11591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06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203971-EAE1-409F-B086-5CFE5C2A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90" y="1147745"/>
            <a:ext cx="6976419" cy="393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99;p12">
            <a:extLst>
              <a:ext uri="{FF2B5EF4-FFF2-40B4-BE49-F238E27FC236}">
                <a16:creationId xmlns:a16="http://schemas.microsoft.com/office/drawing/2014/main" id="{2A6A07D4-E204-468F-81E8-D18518A858DD}"/>
              </a:ext>
            </a:extLst>
          </p:cNvPr>
          <p:cNvSpPr txBox="1">
            <a:spLocks/>
          </p:cNvSpPr>
          <p:nvPr/>
        </p:nvSpPr>
        <p:spPr>
          <a:xfrm>
            <a:off x="945046" y="-306199"/>
            <a:ext cx="6123863" cy="173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5400" b="0" dirty="0">
                <a:latin typeface="Montserrat" panose="02000505000000020004" pitchFamily="2" charset="0"/>
              </a:rPr>
              <a:t>Merkle Trees</a:t>
            </a:r>
          </a:p>
        </p:txBody>
      </p:sp>
    </p:spTree>
    <p:extLst>
      <p:ext uri="{BB962C8B-B14F-4D97-AF65-F5344CB8AC3E}">
        <p14:creationId xmlns:p14="http://schemas.microsoft.com/office/powerpoint/2010/main" val="141029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CD7E-5317-44CD-85D4-4A9EFE89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A6DF783-19C8-4EFB-865F-7320BF625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945"/>
            <a:ext cx="7085754" cy="36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753734E-69FC-40A4-8265-AFA3086A9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t="40315"/>
          <a:stretch/>
        </p:blipFill>
        <p:spPr bwMode="auto">
          <a:xfrm>
            <a:off x="3985261" y="3030013"/>
            <a:ext cx="5726804" cy="19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ow to use Checks | NWCU">
            <a:extLst>
              <a:ext uri="{FF2B5EF4-FFF2-40B4-BE49-F238E27FC236}">
                <a16:creationId xmlns:a16="http://schemas.microsoft.com/office/drawing/2014/main" id="{5E7BD0A0-CFDE-41CB-ADA4-A1BF94CB0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06" y="3284220"/>
            <a:ext cx="4092377" cy="18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349E7AD-EDE3-4B35-A9C6-9894A758C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1"/>
          <a:stretch/>
        </p:blipFill>
        <p:spPr bwMode="auto">
          <a:xfrm>
            <a:off x="4505138" y="1732105"/>
            <a:ext cx="5208644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7906E3-8BE8-499F-B89B-1D15F3AD4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0"/>
          <a:stretch/>
        </p:blipFill>
        <p:spPr bwMode="auto">
          <a:xfrm>
            <a:off x="4389736" y="-65608"/>
            <a:ext cx="4801446" cy="187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B3CC20C-024E-4EC1-9297-F7CDD987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66246">
            <a:off x="3124980" y="2261806"/>
            <a:ext cx="1887381" cy="171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41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riple‐entry accounting with blockchain: How far have we come? - Cai - 2021  - Accounting &amp;amp;amp; Finance - Wiley Online Library">
            <a:extLst>
              <a:ext uri="{FF2B5EF4-FFF2-40B4-BE49-F238E27FC236}">
                <a16:creationId xmlns:a16="http://schemas.microsoft.com/office/drawing/2014/main" id="{291B4252-268A-4857-B13F-F6A7C810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9" y="476637"/>
            <a:ext cx="8203842" cy="419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7D6B92F-C1CF-4728-BD37-83293AFA7D07}"/>
              </a:ext>
            </a:extLst>
          </p:cNvPr>
          <p:cNvSpPr/>
          <p:nvPr/>
        </p:nvSpPr>
        <p:spPr>
          <a:xfrm rot="20618222">
            <a:off x="2682917" y="1401356"/>
            <a:ext cx="1060218" cy="51453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A47EF4-A6E1-4D1A-92D1-D4870E33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1105"/>
            <a:ext cx="4905967" cy="276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7432C27-0B4C-463C-8615-35895A80C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66" t="32205" r="4576" b="21537"/>
          <a:stretch/>
        </p:blipFill>
        <p:spPr>
          <a:xfrm>
            <a:off x="0" y="-25348"/>
            <a:ext cx="2049780" cy="128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97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6561-1AF2-4346-9022-FAB33FE5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upload.wikimedia.org/wikipedia/commons/3/37/Bri...">
            <a:extLst>
              <a:ext uri="{FF2B5EF4-FFF2-40B4-BE49-F238E27FC236}">
                <a16:creationId xmlns:a16="http://schemas.microsoft.com/office/drawing/2014/main" id="{11EFB779-E4BA-4812-BDDC-F3EBBC6C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47" y="853735"/>
            <a:ext cx="6684706" cy="345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DB172EF-05FE-4C85-9D14-BEF2C524056D}"/>
              </a:ext>
            </a:extLst>
          </p:cNvPr>
          <p:cNvCxnSpPr>
            <a:cxnSpLocks/>
          </p:cNvCxnSpPr>
          <p:nvPr/>
        </p:nvCxnSpPr>
        <p:spPr>
          <a:xfrm>
            <a:off x="5128260" y="3634740"/>
            <a:ext cx="3596640" cy="167640"/>
          </a:xfrm>
          <a:prstGeom prst="bentConnector3">
            <a:avLst>
              <a:gd name="adj1" fmla="val 34110"/>
            </a:avLst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429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A09FF5-2EF0-4BFF-9FB4-D0B0E891BAAB}"/>
              </a:ext>
            </a:extLst>
          </p:cNvPr>
          <p:cNvSpPr/>
          <p:nvPr/>
        </p:nvSpPr>
        <p:spPr>
          <a:xfrm>
            <a:off x="664500" y="519857"/>
            <a:ext cx="2939759" cy="2572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01F88-879D-4F18-8E2E-B0F4FBD7DA54}"/>
              </a:ext>
            </a:extLst>
          </p:cNvPr>
          <p:cNvSpPr/>
          <p:nvPr/>
        </p:nvSpPr>
        <p:spPr>
          <a:xfrm>
            <a:off x="4648200" y="899159"/>
            <a:ext cx="3351239" cy="32689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ublic-key cryptography - Wikipedia">
            <a:extLst>
              <a:ext uri="{FF2B5EF4-FFF2-40B4-BE49-F238E27FC236}">
                <a16:creationId xmlns:a16="http://schemas.microsoft.com/office/drawing/2014/main" id="{596DEFA8-6410-441B-9FE9-0F9C86FC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99159"/>
            <a:ext cx="3427439" cy="33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riptografia de clau pública - Viquipèdia, l&amp;#39;enciclopèdia lliure">
            <a:extLst>
              <a:ext uri="{FF2B5EF4-FFF2-40B4-BE49-F238E27FC236}">
                <a16:creationId xmlns:a16="http://schemas.microsoft.com/office/drawing/2014/main" id="{BEE65C56-421C-42D1-B62B-E80B3150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54" y="563195"/>
            <a:ext cx="27622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C1BFE3-4BD6-4BF7-BF8E-C9870DF9A422}"/>
              </a:ext>
            </a:extLst>
          </p:cNvPr>
          <p:cNvSpPr/>
          <p:nvPr/>
        </p:nvSpPr>
        <p:spPr>
          <a:xfrm>
            <a:off x="2780646" y="3413760"/>
            <a:ext cx="1219200" cy="1291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4">
            <a:hlinkClick r:id="rId4"/>
            <a:extLst>
              <a:ext uri="{FF2B5EF4-FFF2-40B4-BE49-F238E27FC236}">
                <a16:creationId xmlns:a16="http://schemas.microsoft.com/office/drawing/2014/main" id="{0CD3E28E-A8A9-4B80-841D-A8D77B336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07" y="3337292"/>
            <a:ext cx="1449108" cy="144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8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C8F18-DFAC-4F3D-ADA4-5F29A984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214"/>
            <a:ext cx="9144000" cy="465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4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076F-52DA-4739-B8ED-78BFFF54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08413-BA28-408C-A94C-2891662102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FF8ACE2-C2F8-4F9F-8462-E289AB84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93" y="1280636"/>
            <a:ext cx="8383854" cy="258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53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6A92C8EF-D668-4CE6-A218-62101827E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16218"/>
            <a:ext cx="714375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F55368D-4659-4357-9B18-A81E99050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193607"/>
            <a:ext cx="71437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0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9C8582-C3F5-4AF5-9281-A3C5E7FB6B2E}"/>
              </a:ext>
            </a:extLst>
          </p:cNvPr>
          <p:cNvSpPr/>
          <p:nvPr/>
        </p:nvSpPr>
        <p:spPr>
          <a:xfrm>
            <a:off x="502920" y="4061460"/>
            <a:ext cx="8526780" cy="4648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4B89F-C71D-48EC-A767-D56F9E1B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46" y="691690"/>
            <a:ext cx="3711833" cy="240964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39AA7C7-D46A-43B3-94DB-9E991BB0A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4" y="220980"/>
            <a:ext cx="1724084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6AB330-FD3D-418E-8BDE-EEF1698D54CA}"/>
              </a:ext>
            </a:extLst>
          </p:cNvPr>
          <p:cNvSpPr txBox="1"/>
          <p:nvPr/>
        </p:nvSpPr>
        <p:spPr>
          <a:xfrm>
            <a:off x="502920" y="4109204"/>
            <a:ext cx="9532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Montserrat" panose="02000505000000020004" pitchFamily="2" charset="0"/>
              </a:rPr>
              <a:t>4fd7a192486a0ec37f46baf01b31c6776c6ebef1d736632919bfc5054a5796c1</a:t>
            </a:r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1CEC85D5-E572-4A86-9CF6-F35E6F011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71324">
            <a:off x="3637403" y="2539589"/>
            <a:ext cx="1519321" cy="13507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794E3E-14D3-428D-8D0E-7629316CFB13}"/>
              </a:ext>
            </a:extLst>
          </p:cNvPr>
          <p:cNvSpPr/>
          <p:nvPr/>
        </p:nvSpPr>
        <p:spPr>
          <a:xfrm>
            <a:off x="6812280" y="1280160"/>
            <a:ext cx="1219200" cy="1291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AF0A7D27-749E-4DE1-92FD-1CA7395CE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41" y="1203692"/>
            <a:ext cx="1449108" cy="144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7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 the development of high-throughput and area-efficient multi-mode  cryptographic hash designs in FPGAs - ScienceDirect">
            <a:extLst>
              <a:ext uri="{FF2B5EF4-FFF2-40B4-BE49-F238E27FC236}">
                <a16:creationId xmlns:a16="http://schemas.microsoft.com/office/drawing/2014/main" id="{19A98ED0-9A74-4795-BB23-C9BC75DF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642937"/>
            <a:ext cx="35814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unctional block diagram of SHA-2 | Download Scientific Diagram">
            <a:extLst>
              <a:ext uri="{FF2B5EF4-FFF2-40B4-BE49-F238E27FC236}">
                <a16:creationId xmlns:a16="http://schemas.microsoft.com/office/drawing/2014/main" id="{38546928-E1F4-4512-B768-59B5F05E7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20" y="807720"/>
            <a:ext cx="3528060" cy="352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EE90-9157-41DC-8D58-42F87D614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2160" y="1958341"/>
            <a:ext cx="2939460" cy="2344854"/>
          </a:xfrm>
        </p:spPr>
        <p:txBody>
          <a:bodyPr/>
          <a:lstStyle/>
          <a:p>
            <a:r>
              <a:rPr lang="en-US" sz="23900" dirty="0"/>
              <a:t>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36E0D6-1876-446D-9477-F1F227DAE0C1}"/>
              </a:ext>
            </a:extLst>
          </p:cNvPr>
          <p:cNvSpPr txBox="1">
            <a:spLocks/>
          </p:cNvSpPr>
          <p:nvPr/>
        </p:nvSpPr>
        <p:spPr>
          <a:xfrm>
            <a:off x="4070940" y="-124677"/>
            <a:ext cx="2939460" cy="2344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11500" dirty="0"/>
              <a:t>256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2BEA7-8AC0-425B-9374-BB65B4B10A6E}"/>
              </a:ext>
            </a:extLst>
          </p:cNvPr>
          <p:cNvSpPr txBox="1"/>
          <p:nvPr/>
        </p:nvSpPr>
        <p:spPr>
          <a:xfrm>
            <a:off x="-83820" y="3524199"/>
            <a:ext cx="9677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115 quattuorvigintillion 792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trevigintillion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 89 duovigintillion 237 unvigintillion 316 vigintillion 195 novemdecillion 423 octodecillion 570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septendecillion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Montserrat" panose="02000505000000020004" pitchFamily="2" charset="0"/>
              </a:rPr>
              <a:t> 985 sexdecillion 8 quindecillion 687 quattuordecillion 907 tredecillion 853 duodecillion 269 undecillion 984 decillion 665 nonillion 640 octillion 564 septillion 39 sextillion 457 quintillion 584 quadrillion 7 trillion 913 billion 129 million 639 thousand 936</a:t>
            </a:r>
            <a:endParaRPr lang="en-US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EE90-9157-41DC-8D58-42F87D614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560" y="-533399"/>
            <a:ext cx="2939460" cy="2344854"/>
          </a:xfrm>
        </p:spPr>
        <p:txBody>
          <a:bodyPr/>
          <a:lstStyle/>
          <a:p>
            <a:r>
              <a:rPr lang="en-US" sz="9600" dirty="0"/>
              <a:t>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36E0D6-1876-446D-9477-F1F227DAE0C1}"/>
              </a:ext>
            </a:extLst>
          </p:cNvPr>
          <p:cNvSpPr txBox="1">
            <a:spLocks/>
          </p:cNvSpPr>
          <p:nvPr/>
        </p:nvSpPr>
        <p:spPr>
          <a:xfrm>
            <a:off x="893400" y="-1328637"/>
            <a:ext cx="2939460" cy="2344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tamaran"/>
              <a:buNone/>
              <a:defRPr sz="48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6600" dirty="0"/>
              <a:t>256</a:t>
            </a:r>
          </a:p>
        </p:txBody>
      </p:sp>
      <p:pic>
        <p:nvPicPr>
          <p:cNvPr id="7" name="Online Media 6" title="How secure is 256 bit security?">
            <a:hlinkClick r:id="" action="ppaction://media"/>
            <a:extLst>
              <a:ext uri="{FF2B5EF4-FFF2-40B4-BE49-F238E27FC236}">
                <a16:creationId xmlns:a16="http://schemas.microsoft.com/office/drawing/2014/main" id="{375025CE-3332-4DB0-BE3F-DBE9CBCD56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04867" y="1120140"/>
            <a:ext cx="6334265" cy="35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0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92B0B-81BF-4EDF-8ED4-851C12E28EEF}"/>
              </a:ext>
            </a:extLst>
          </p:cNvPr>
          <p:cNvSpPr/>
          <p:nvPr/>
        </p:nvSpPr>
        <p:spPr>
          <a:xfrm>
            <a:off x="914545" y="-106680"/>
            <a:ext cx="7314909" cy="5356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851DD-EC88-4285-8714-8FBD4E55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31" y="0"/>
            <a:ext cx="7207938" cy="5143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B26C2CB-92DD-47B5-935D-F374A3216FD5}"/>
              </a:ext>
            </a:extLst>
          </p:cNvPr>
          <p:cNvSpPr/>
          <p:nvPr/>
        </p:nvSpPr>
        <p:spPr>
          <a:xfrm rot="20618222">
            <a:off x="855213" y="1728877"/>
            <a:ext cx="590960" cy="39034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07600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8025</TotalTime>
  <Words>61</Words>
  <Application>Microsoft Office PowerPoint</Application>
  <PresentationFormat>On-screen Show (16:9)</PresentationFormat>
  <Paragraphs>9</Paragraphs>
  <Slides>15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Catamaran Thin</vt:lpstr>
      <vt:lpstr>Montserrat</vt:lpstr>
      <vt:lpstr>Catamaran</vt:lpstr>
      <vt:lpstr>Dauphin template</vt:lpstr>
      <vt:lpstr>Cryptography 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</vt:lpstr>
      <vt:lpstr>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Dividends</dc:title>
  <dc:creator>John</dc:creator>
  <cp:lastModifiedBy>John Wooten</cp:lastModifiedBy>
  <cp:revision>33</cp:revision>
  <dcterms:modified xsi:type="dcterms:W3CDTF">2021-09-29T20:49:05Z</dcterms:modified>
</cp:coreProperties>
</file>